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504055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Производство травяной муки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908720"/>
            <a:ext cx="8280920" cy="5544616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-Прогрессивный </a:t>
            </a:r>
            <a:r>
              <a:rPr lang="ru-RU" sz="2400" b="1" dirty="0" smtClean="0">
                <a:solidFill>
                  <a:schemeClr val="tx1"/>
                </a:solidFill>
              </a:rPr>
              <a:t>способ подготовки </a:t>
            </a:r>
            <a:r>
              <a:rPr lang="ru-RU" sz="2400" b="1" dirty="0" smtClean="0">
                <a:solidFill>
                  <a:schemeClr val="tx1"/>
                </a:solidFill>
              </a:rPr>
              <a:t>кормов- обезвоживание </a:t>
            </a:r>
            <a:r>
              <a:rPr lang="ru-RU" sz="2400" b="1" dirty="0" smtClean="0">
                <a:solidFill>
                  <a:schemeClr val="tx1"/>
                </a:solidFill>
              </a:rPr>
              <a:t>травы на высокотемпературных сушилках, приготовление муки и резки.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-Трава</a:t>
            </a:r>
            <a:r>
              <a:rPr lang="ru-RU" sz="2400" b="1" dirty="0" smtClean="0">
                <a:solidFill>
                  <a:schemeClr val="tx1"/>
                </a:solidFill>
              </a:rPr>
              <a:t>, высушенная при высокой температуре для изготовления витаминной муки,— важный источник белка, витаминов и минеральных веществ</a:t>
            </a:r>
            <a:r>
              <a:rPr lang="ru-RU" sz="2400" b="1" dirty="0" smtClean="0"/>
              <a:t>. </a:t>
            </a:r>
            <a:endParaRPr lang="ru-RU" sz="2400" b="1" dirty="0" smtClean="0"/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-В </a:t>
            </a:r>
            <a:r>
              <a:rPr lang="ru-RU" sz="2400" b="1" dirty="0" smtClean="0">
                <a:solidFill>
                  <a:schemeClr val="tx1"/>
                </a:solidFill>
              </a:rPr>
              <a:t>комплексе мероприятий, связанных с производством травяной муки, одна из важных проблем — сохранение каротина в процессе сушки и в период последующего ее хранения.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l"/>
            <a:r>
              <a:rPr lang="ru-RU" sz="2400" b="1" dirty="0" smtClean="0"/>
              <a:t>-</a:t>
            </a:r>
            <a:r>
              <a:rPr lang="ru-RU" sz="2400" b="1" dirty="0" smtClean="0">
                <a:solidFill>
                  <a:schemeClr val="tx1"/>
                </a:solidFill>
              </a:rPr>
              <a:t>Оптимальное </a:t>
            </a:r>
            <a:r>
              <a:rPr lang="ru-RU" sz="2400" b="1" dirty="0" smtClean="0">
                <a:solidFill>
                  <a:schemeClr val="tx1"/>
                </a:solidFill>
              </a:rPr>
              <a:t>количество влаги в травяной муке — 10 – 12 %. </a:t>
            </a:r>
            <a:r>
              <a:rPr lang="ru-RU" sz="2400" b="1" dirty="0" err="1" smtClean="0">
                <a:solidFill>
                  <a:schemeClr val="tx1"/>
                </a:solidFill>
              </a:rPr>
              <a:t>Пересушивание</a:t>
            </a:r>
            <a:r>
              <a:rPr lang="ru-RU" sz="2400" b="1" dirty="0" smtClean="0">
                <a:solidFill>
                  <a:schemeClr val="tx1"/>
                </a:solidFill>
              </a:rPr>
              <a:t> же муки приводит к усиленному распаду каротина, при содержании влаги свыше </a:t>
            </a:r>
            <a:r>
              <a:rPr lang="ru-RU" sz="2400" b="1" dirty="0" smtClean="0">
                <a:solidFill>
                  <a:schemeClr val="tx1"/>
                </a:solidFill>
              </a:rPr>
              <a:t>    15 </a:t>
            </a:r>
            <a:r>
              <a:rPr lang="ru-RU" sz="2400" b="1" dirty="0" smtClean="0">
                <a:solidFill>
                  <a:schemeClr val="tx1"/>
                </a:solidFill>
              </a:rPr>
              <a:t>% мука плесневеет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-Хранение </a:t>
            </a:r>
            <a:r>
              <a:rPr lang="ru-RU" sz="2400" b="1" dirty="0" smtClean="0">
                <a:solidFill>
                  <a:schemeClr val="tx1"/>
                </a:solidFill>
              </a:rPr>
              <a:t>муки в цементированных заглубленных траншеях или ямах — более простой и эффективный способ, чем на складе в бумажных </a:t>
            </a:r>
            <a:r>
              <a:rPr lang="ru-RU" sz="2400" b="1" dirty="0" smtClean="0">
                <a:solidFill>
                  <a:schemeClr val="tx1"/>
                </a:solidFill>
              </a:rPr>
              <a:t>мешках.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-Основным </a:t>
            </a:r>
            <a:r>
              <a:rPr lang="ru-RU" sz="2400" b="1" dirty="0" smtClean="0">
                <a:solidFill>
                  <a:schemeClr val="tx1"/>
                </a:solidFill>
              </a:rPr>
              <a:t>источником сырья для производства данного вида кормов служит зеленая масса естественных и сеяных многолетних и однолетних трав. В качестве дополнительного источника сырья рекомендуют озимый рапс</a:t>
            </a:r>
            <a:r>
              <a:rPr lang="ru-RU" sz="2400" b="1" dirty="0" smtClean="0">
                <a:solidFill>
                  <a:schemeClr val="tx1"/>
                </a:solidFill>
              </a:rPr>
              <a:t>, </a:t>
            </a:r>
            <a:r>
              <a:rPr lang="ru-RU" sz="2400" b="1" dirty="0" smtClean="0">
                <a:solidFill>
                  <a:schemeClr val="tx1"/>
                </a:solidFill>
              </a:rPr>
              <a:t>отходы полеводства 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(ботву кормовых корнеплодов и </a:t>
            </a:r>
            <a:r>
              <a:rPr lang="ru-RU" sz="2400" b="1" dirty="0" smtClean="0">
                <a:solidFill>
                  <a:schemeClr val="tx1"/>
                </a:solidFill>
              </a:rPr>
              <a:t>картофеля).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l"/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продолжение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764704"/>
            <a:ext cx="8712968" cy="5760640"/>
          </a:xfrm>
        </p:spPr>
        <p:txBody>
          <a:bodyPr>
            <a:normAutofit fontScale="92500" lnSpcReduction="20000"/>
          </a:bodyPr>
          <a:lstStyle/>
          <a:p>
            <a:r>
              <a:rPr lang="ru-RU" sz="2400" b="1" dirty="0" smtClean="0"/>
              <a:t>С целью обеспечения высоких урожаев зеленой массы и равномерного ее поступления важно правильно подобрать виды трав и их </a:t>
            </a:r>
            <a:r>
              <a:rPr lang="ru-RU" sz="2400" b="1" dirty="0" smtClean="0"/>
              <a:t>смеси.</a:t>
            </a:r>
          </a:p>
          <a:p>
            <a:r>
              <a:rPr lang="ru-RU" sz="2400" b="1" dirty="0" smtClean="0"/>
              <a:t>Важным источником сырья для брикетированных и гранулированных кормов являются улучшенные естественные травостои пойменных и других типов лугов с достаточным увлажнением. </a:t>
            </a:r>
            <a:endParaRPr lang="ru-RU" sz="2400" b="1" dirty="0" smtClean="0"/>
          </a:p>
          <a:p>
            <a:r>
              <a:rPr lang="ru-RU" sz="2400" b="1" dirty="0" smtClean="0"/>
              <a:t>Для приготовления травяной муки и резки из однолетних трав прежде всего идут зернобобовые культуры — озимая и яровая вика, горох, люпин, соя, чина, высеваемые как в чистом виде, так и в смеси со злаковыми — овсом, ячменем, суданской </a:t>
            </a:r>
            <a:r>
              <a:rPr lang="ru-RU" sz="2400" b="1" dirty="0" smtClean="0"/>
              <a:t>травой </a:t>
            </a:r>
            <a:r>
              <a:rPr lang="ru-RU" sz="2400" b="1" dirty="0" smtClean="0"/>
              <a:t>и др. Поступление зеленой массы однолетних культур нетрудно регулировать с помощью разных сроков </a:t>
            </a:r>
            <a:r>
              <a:rPr lang="ru-RU" sz="2400" b="1" dirty="0" smtClean="0"/>
              <a:t>посева.</a:t>
            </a:r>
          </a:p>
          <a:p>
            <a:r>
              <a:rPr lang="ru-RU" sz="2400" b="1" dirty="0" smtClean="0"/>
              <a:t>Наиболее целесообразный срок использования бобовых и бобово-злаковых смесей — период от фазы </a:t>
            </a:r>
            <a:r>
              <a:rPr lang="ru-RU" sz="2400" b="1" dirty="0" err="1" smtClean="0"/>
              <a:t>бутонизации</a:t>
            </a:r>
            <a:r>
              <a:rPr lang="ru-RU" sz="2400" b="1" dirty="0" smtClean="0"/>
              <a:t> до начала образования бобов. </a:t>
            </a:r>
          </a:p>
          <a:p>
            <a:r>
              <a:rPr lang="ru-RU" sz="2400" b="1" dirty="0" smtClean="0"/>
              <a:t>Для производства сырья в позднеспелый период можно брать ботву картофеля, кормовых корнеплодов (в пересчете на абсолютно сухое вещество она содержит 14 – 19 % протеина и 12 – 14 % клетчатки</a:t>
            </a:r>
            <a:r>
              <a:rPr lang="ru-RU" sz="2400" b="1" dirty="0" smtClean="0"/>
              <a:t>), </a:t>
            </a:r>
            <a:r>
              <a:rPr lang="ru-RU" sz="2400" b="1" dirty="0" smtClean="0"/>
              <a:t>озимый рапс и другие позднеспелые культуры. </a:t>
            </a:r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Технология приготовления травяной муки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544616"/>
          </a:xfrm>
        </p:spPr>
        <p:txBody>
          <a:bodyPr>
            <a:normAutofit fontScale="92500"/>
          </a:bodyPr>
          <a:lstStyle/>
          <a:p>
            <a:r>
              <a:rPr lang="ru-RU" sz="2400" b="1" dirty="0" smtClean="0"/>
              <a:t>Технология приготовления травяной муки и резки включает   следующие   производственные   операции:</a:t>
            </a:r>
          </a:p>
          <a:p>
            <a:pPr>
              <a:buNone/>
            </a:pPr>
            <a:r>
              <a:rPr lang="ru-RU" sz="2400" b="1" dirty="0" smtClean="0"/>
              <a:t>-скашивание </a:t>
            </a:r>
            <a:r>
              <a:rPr lang="ru-RU" sz="2400" b="1" dirty="0" smtClean="0"/>
              <a:t>с одновременным измельчением и погрузкой в транспортное средство зеленой массы;</a:t>
            </a:r>
          </a:p>
          <a:p>
            <a:pPr>
              <a:buNone/>
            </a:pPr>
            <a:r>
              <a:rPr lang="ru-RU" sz="2400" b="1" dirty="0" smtClean="0"/>
              <a:t>-перевозку </a:t>
            </a:r>
            <a:r>
              <a:rPr lang="ru-RU" sz="2400" b="1" dirty="0" smtClean="0"/>
              <a:t>к пункту переработки и подачу </a:t>
            </a:r>
            <a:r>
              <a:rPr lang="ru-RU" sz="2400" b="1" dirty="0" smtClean="0"/>
              <a:t>измельченного </a:t>
            </a:r>
            <a:r>
              <a:rPr lang="ru-RU" sz="2400" b="1" dirty="0" smtClean="0"/>
              <a:t>сырья в сушильный агрегат;</a:t>
            </a:r>
          </a:p>
          <a:p>
            <a:pPr>
              <a:buNone/>
            </a:pPr>
            <a:r>
              <a:rPr lang="ru-RU" sz="2400" b="1" dirty="0" smtClean="0"/>
              <a:t>-высушивание </a:t>
            </a:r>
            <a:r>
              <a:rPr lang="ru-RU" sz="2400" b="1" dirty="0" smtClean="0"/>
              <a:t>измельченной массы до </a:t>
            </a:r>
            <a:r>
              <a:rPr lang="ru-RU" sz="2400" b="1" dirty="0" smtClean="0"/>
              <a:t>кондиционной </a:t>
            </a:r>
            <a:r>
              <a:rPr lang="ru-RU" sz="2400" b="1" dirty="0" smtClean="0"/>
              <a:t>влажности (влажность травяной муки 9—12 %» резки— 10—15 </a:t>
            </a:r>
            <a:r>
              <a:rPr lang="ru-RU" sz="2400" b="1" dirty="0" smtClean="0"/>
              <a:t>%);</a:t>
            </a: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-охлаждение </a:t>
            </a:r>
            <a:r>
              <a:rPr lang="ru-RU" sz="2400" b="1" dirty="0" smtClean="0"/>
              <a:t>травяной муки или резки до </a:t>
            </a:r>
            <a:r>
              <a:rPr lang="ru-RU" sz="2400" b="1" dirty="0" smtClean="0"/>
              <a:t>температуры </a:t>
            </a:r>
            <a:r>
              <a:rPr lang="ru-RU" sz="2400" b="1" dirty="0" smtClean="0"/>
              <a:t>окружающего воздуха;</a:t>
            </a:r>
          </a:p>
          <a:p>
            <a:pPr>
              <a:buNone/>
            </a:pPr>
            <a:r>
              <a:rPr lang="ru-RU" sz="2400" b="1" dirty="0" smtClean="0"/>
              <a:t>-закладка </a:t>
            </a:r>
            <a:r>
              <a:rPr lang="ru-RU" sz="2400" b="1" dirty="0" smtClean="0"/>
              <a:t>на хранение.</a:t>
            </a:r>
          </a:p>
          <a:p>
            <a:r>
              <a:rPr lang="ru-RU" sz="2400" b="1" dirty="0" smtClean="0"/>
              <a:t>По мере снижения содержания влаги в зеленой массе производительность сушильных агрегатов зна­чительно повышается, а расход топлива, а следова­тельно, и себестоимость продукции снижаются.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Технологический процесс </a:t>
            </a:r>
            <a:r>
              <a:rPr lang="ru-RU" sz="2000" b="1" dirty="0" smtClean="0"/>
              <a:t>производства травяной муки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rmAutofit lnSpcReduction="10000"/>
          </a:bodyPr>
          <a:lstStyle/>
          <a:p>
            <a:r>
              <a:rPr lang="ru-RU" sz="2000" b="1" dirty="0" smtClean="0"/>
              <a:t>П</a:t>
            </a:r>
            <a:r>
              <a:rPr lang="ru-RU" sz="2000" b="1" dirty="0" smtClean="0"/>
              <a:t>ри </a:t>
            </a:r>
            <a:r>
              <a:rPr lang="ru-RU" sz="2000" b="1" dirty="0" smtClean="0"/>
              <a:t>производстве брикетов и гранул выход кормовых единиц по сравнению с приготовлением сена в полевых условиях возрастает в среднем на 70 %, </a:t>
            </a:r>
            <a:r>
              <a:rPr lang="ru-RU" sz="2000" b="1" dirty="0" err="1" smtClean="0"/>
              <a:t>переваримого</a:t>
            </a:r>
            <a:r>
              <a:rPr lang="ru-RU" sz="2000" b="1" dirty="0" smtClean="0"/>
              <a:t> протеина — почти в 1,5 раза, а каротина — более чем в 6 раз. При этом из культур, которые обычно берут для приготовления лишь грубых и сочных кормов (многолетние и однолетние травы, силосные культуры, корнеплоды), получают фактически концентрированный </a:t>
            </a:r>
            <a:r>
              <a:rPr lang="ru-RU" sz="2000" b="1" dirty="0" smtClean="0"/>
              <a:t>корм.</a:t>
            </a:r>
          </a:p>
          <a:p>
            <a:r>
              <a:rPr lang="ru-RU" sz="2000" b="1" dirty="0" smtClean="0"/>
              <a:t>Технологический процесс производства полнорационных брикетированных и гранулированных </a:t>
            </a:r>
            <a:r>
              <a:rPr lang="ru-RU" sz="2000" b="1" dirty="0" err="1" smtClean="0"/>
              <a:t>кормосмесей</a:t>
            </a:r>
            <a:r>
              <a:rPr lang="ru-RU" sz="2000" b="1" dirty="0" smtClean="0"/>
              <a:t> включает следующие операции</a:t>
            </a:r>
            <a:r>
              <a:rPr lang="ru-RU" sz="2000" b="1" dirty="0" smtClean="0"/>
              <a:t>:</a:t>
            </a:r>
          </a:p>
          <a:p>
            <a:pPr>
              <a:buFontTx/>
              <a:buChar char="-"/>
            </a:pPr>
            <a:r>
              <a:rPr lang="ru-RU" sz="2000" b="1" dirty="0" smtClean="0"/>
              <a:t>скашивание</a:t>
            </a:r>
            <a:r>
              <a:rPr lang="ru-RU" sz="2000" b="1" dirty="0" smtClean="0"/>
              <a:t>, </a:t>
            </a:r>
            <a:endParaRPr lang="ru-RU" sz="2000" b="1" dirty="0" smtClean="0"/>
          </a:p>
          <a:p>
            <a:pPr>
              <a:buFontTx/>
              <a:buChar char="-"/>
            </a:pPr>
            <a:r>
              <a:rPr lang="ru-RU" sz="2000" b="1" dirty="0" smtClean="0"/>
              <a:t>измельчение </a:t>
            </a:r>
            <a:r>
              <a:rPr lang="ru-RU" sz="2000" b="1" dirty="0" smtClean="0"/>
              <a:t>трав, </a:t>
            </a:r>
            <a:endParaRPr lang="ru-RU" sz="2000" b="1" dirty="0" smtClean="0"/>
          </a:p>
          <a:p>
            <a:pPr>
              <a:buFontTx/>
              <a:buChar char="-"/>
            </a:pPr>
            <a:r>
              <a:rPr lang="ru-RU" sz="2000" b="1" dirty="0" smtClean="0"/>
              <a:t>перевозку</a:t>
            </a:r>
            <a:r>
              <a:rPr lang="ru-RU" sz="2000" b="1" dirty="0" smtClean="0"/>
              <a:t>, </a:t>
            </a:r>
            <a:endParaRPr lang="ru-RU" sz="2000" b="1" dirty="0" smtClean="0"/>
          </a:p>
          <a:p>
            <a:pPr>
              <a:buFontTx/>
              <a:buChar char="-"/>
            </a:pPr>
            <a:r>
              <a:rPr lang="ru-RU" sz="2000" b="1" dirty="0" smtClean="0"/>
              <a:t>искусственное </a:t>
            </a:r>
            <a:r>
              <a:rPr lang="ru-RU" sz="2000" b="1" dirty="0" smtClean="0"/>
              <a:t>обезвоживание массы, </a:t>
            </a:r>
            <a:endParaRPr lang="ru-RU" sz="2000" b="1" dirty="0" smtClean="0"/>
          </a:p>
          <a:p>
            <a:pPr>
              <a:buFontTx/>
              <a:buChar char="-"/>
            </a:pPr>
            <a:r>
              <a:rPr lang="ru-RU" sz="2000" b="1" dirty="0" smtClean="0"/>
              <a:t>дозирование,</a:t>
            </a:r>
          </a:p>
          <a:p>
            <a:pPr>
              <a:buFontTx/>
              <a:buChar char="-"/>
            </a:pPr>
            <a:r>
              <a:rPr lang="ru-RU" sz="2000" b="1" dirty="0" smtClean="0"/>
              <a:t> </a:t>
            </a:r>
            <a:r>
              <a:rPr lang="ru-RU" sz="2000" b="1" dirty="0" smtClean="0"/>
              <a:t>смешивание, </a:t>
            </a:r>
            <a:endParaRPr lang="ru-RU" sz="2000" b="1" dirty="0" smtClean="0"/>
          </a:p>
          <a:p>
            <a:pPr>
              <a:buFontTx/>
              <a:buChar char="-"/>
            </a:pPr>
            <a:r>
              <a:rPr lang="ru-RU" sz="2000" b="1" dirty="0" smtClean="0"/>
              <a:t>прессование ,</a:t>
            </a:r>
          </a:p>
          <a:p>
            <a:pPr>
              <a:buFontTx/>
              <a:buChar char="-"/>
            </a:pPr>
            <a:r>
              <a:rPr lang="ru-RU" sz="2000" b="1" dirty="0" smtClean="0"/>
              <a:t>охлаждение </a:t>
            </a:r>
            <a:r>
              <a:rPr lang="ru-RU" sz="2000" b="1" dirty="0" smtClean="0"/>
              <a:t>муки.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Требования к качеству муки и брикетов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16624"/>
          </a:xfrm>
        </p:spPr>
        <p:txBody>
          <a:bodyPr>
            <a:normAutofit fontScale="92500" lnSpcReduction="10000"/>
          </a:bodyPr>
          <a:lstStyle/>
          <a:p>
            <a:r>
              <a:rPr lang="ru-RU" sz="2000" b="1" dirty="0" smtClean="0"/>
              <a:t>Брикетирование и гранулирование выполняются брикетными прессами двух типов: роторными с кольцевыми матрицами и штемпельными возвратно-поступательного действия</a:t>
            </a:r>
            <a:r>
              <a:rPr lang="ru-RU" sz="2000" b="1" dirty="0" smtClean="0"/>
              <a:t>.</a:t>
            </a:r>
          </a:p>
          <a:p>
            <a:r>
              <a:rPr lang="ru-RU" sz="2000" b="1" dirty="0" smtClean="0"/>
              <a:t> </a:t>
            </a:r>
            <a:r>
              <a:rPr lang="ru-RU" sz="2000" b="1" dirty="0" smtClean="0"/>
              <a:t>Гранулирование — наиболее освоенная операция технологического </a:t>
            </a:r>
            <a:r>
              <a:rPr lang="ru-RU" sz="2000" b="1" dirty="0" smtClean="0"/>
              <a:t>процесса.</a:t>
            </a:r>
          </a:p>
          <a:p>
            <a:r>
              <a:rPr lang="ru-RU" sz="2000" b="1" dirty="0" smtClean="0"/>
              <a:t>Способы хранения брикетированных и гранулированных кормов зависят от их назначения, качества, продолжительности хранения</a:t>
            </a:r>
            <a:r>
              <a:rPr lang="ru-RU" sz="2000" b="1" dirty="0" smtClean="0"/>
              <a:t>.</a:t>
            </a:r>
          </a:p>
          <a:p>
            <a:r>
              <a:rPr lang="ru-RU" sz="2000" b="1" dirty="0" smtClean="0"/>
              <a:t>Гранулированные и брикетированные корма должны отвечать следующим основным требованиям: по питательной ценности соответствовать типовым рационам для определенных возрастных групп и видов сельскохозяйственных животных, сохраняя питательные вещества исходных кормов не менее 6 месяцев. </a:t>
            </a:r>
            <a:r>
              <a:rPr lang="ru-RU" sz="2000" b="1" dirty="0" smtClean="0"/>
              <a:t>Содержание </a:t>
            </a:r>
            <a:r>
              <a:rPr lang="ru-RU" sz="2000" b="1" dirty="0" smtClean="0"/>
              <a:t>посторонних примесей (грязи, песка) — не более 0,5 %. </a:t>
            </a:r>
            <a:endParaRPr lang="ru-RU" sz="2000" b="1" dirty="0" smtClean="0"/>
          </a:p>
          <a:p>
            <a:r>
              <a:rPr lang="ru-RU" sz="2000" b="1" dirty="0" smtClean="0"/>
              <a:t>В </a:t>
            </a:r>
            <a:r>
              <a:rPr lang="ru-RU" sz="2000" b="1" dirty="0" smtClean="0"/>
              <a:t>гранулах и брикетах недопустимо наличие вредных, ядовитых веществ.</a:t>
            </a:r>
          </a:p>
          <a:p>
            <a:r>
              <a:rPr lang="ru-RU" sz="2000" b="1" dirty="0" smtClean="0"/>
              <a:t>Допустимая плотность гранул и брикетов для жвачных животных — не более 600 – 800 кг на 1 м</a:t>
            </a:r>
            <a:r>
              <a:rPr lang="ru-RU" sz="2000" b="1" baseline="30000" dirty="0" smtClean="0"/>
              <a:t>3</a:t>
            </a:r>
            <a:r>
              <a:rPr lang="ru-RU" sz="2000" b="1" dirty="0" smtClean="0"/>
              <a:t>, диаметр гранул — 12 – 20 мм, а средняя длина частиц грубого корма — не менее 8 – 10 мм. </a:t>
            </a:r>
            <a:endParaRPr lang="ru-RU" sz="2000" b="1" dirty="0" smtClean="0"/>
          </a:p>
          <a:p>
            <a:r>
              <a:rPr lang="ru-RU" sz="2000" b="1" dirty="0" smtClean="0"/>
              <a:t>Брикеты </a:t>
            </a:r>
            <a:r>
              <a:rPr lang="ru-RU" sz="2000" b="1" dirty="0" smtClean="0"/>
              <a:t>цилиндрической формы имеют диаметр не выше 60 мм, кубической — размер 40х40 мм.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Факторы, влияющие на качество травяной муки</a:t>
            </a:r>
            <a:r>
              <a:rPr lang="ru-RU" sz="2000" dirty="0" smtClean="0"/>
              <a:t>.</a:t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80728"/>
            <a:ext cx="8640960" cy="5544616"/>
          </a:xfrm>
        </p:spPr>
        <p:txBody>
          <a:bodyPr>
            <a:normAutofit fontScale="85000" lnSpcReduction="20000"/>
          </a:bodyPr>
          <a:lstStyle/>
          <a:p>
            <a:r>
              <a:rPr lang="ru-RU" sz="2200" b="1" dirty="0" smtClean="0"/>
              <a:t>Важное условие получения травяной муки с </a:t>
            </a:r>
            <a:r>
              <a:rPr lang="ru-RU" sz="2200" b="1" dirty="0" smtClean="0"/>
              <a:t>высоким </a:t>
            </a:r>
            <a:r>
              <a:rPr lang="ru-RU" sz="2200" b="1" dirty="0" smtClean="0"/>
              <a:t>содержанием — протеина и каротина — ранняя уборка трап. </a:t>
            </a:r>
          </a:p>
          <a:p>
            <a:r>
              <a:rPr lang="ru-RU" sz="2200" b="1" dirty="0" smtClean="0"/>
              <a:t>Молодые растения имеют больше листьев и </a:t>
            </a:r>
            <a:r>
              <a:rPr lang="ru-RU" sz="2200" b="1" dirty="0" smtClean="0"/>
              <a:t>соцветий</a:t>
            </a:r>
            <a:r>
              <a:rPr lang="ru-RU" sz="2200" b="1" dirty="0" smtClean="0"/>
              <a:t>, концентрация протеина и каротина в которых выше, чем в стеблях.</a:t>
            </a:r>
          </a:p>
          <a:p>
            <a:r>
              <a:rPr lang="ru-RU" sz="2200" b="1" dirty="0" smtClean="0"/>
              <a:t>Сохранение питательных веществ при </a:t>
            </a:r>
            <a:r>
              <a:rPr lang="ru-RU" sz="2200" b="1" dirty="0" smtClean="0"/>
              <a:t>производстве </a:t>
            </a:r>
            <a:r>
              <a:rPr lang="ru-RU" sz="2200" b="1" dirty="0" smtClean="0"/>
              <a:t>искусственно высушенных кормов зависит от </a:t>
            </a:r>
            <a:r>
              <a:rPr lang="ru-RU" sz="2200" b="1" dirty="0" smtClean="0"/>
              <a:t>температурного </a:t>
            </a:r>
            <a:r>
              <a:rPr lang="ru-RU" sz="2200" b="1" dirty="0" smtClean="0"/>
              <a:t>режима работы сушильного </a:t>
            </a:r>
            <a:r>
              <a:rPr lang="ru-RU" sz="2200" b="1" dirty="0" smtClean="0"/>
              <a:t>агрегата</a:t>
            </a:r>
            <a:endParaRPr lang="ru-RU" sz="2200" b="1" dirty="0" smtClean="0"/>
          </a:p>
          <a:p>
            <a:r>
              <a:rPr lang="ru-RU" sz="2200" b="1" dirty="0" smtClean="0"/>
              <a:t>Для сохранения питательных веществ, </a:t>
            </a:r>
            <a:r>
              <a:rPr lang="ru-RU" sz="2200" b="1" dirty="0" smtClean="0"/>
              <a:t>содержащихся </a:t>
            </a:r>
            <a:r>
              <a:rPr lang="ru-RU" sz="2200" b="1" dirty="0" smtClean="0"/>
              <a:t>в траве, подвезенную скопненную массу к </a:t>
            </a:r>
            <a:r>
              <a:rPr lang="ru-RU" sz="2200" b="1" dirty="0" smtClean="0"/>
              <a:t>агрегату </a:t>
            </a:r>
            <a:r>
              <a:rPr lang="ru-RU" sz="2200" b="1" dirty="0" smtClean="0"/>
              <a:t>высушивают в течение 1,5—2 ч. </a:t>
            </a:r>
          </a:p>
          <a:p>
            <a:r>
              <a:rPr lang="ru-RU" sz="2200" b="1" dirty="0" smtClean="0"/>
              <a:t>Для беспрерывного обеспечения сушильных </a:t>
            </a:r>
            <a:r>
              <a:rPr lang="ru-RU" sz="2200" b="1" dirty="0" smtClean="0"/>
              <a:t>агрегатов </a:t>
            </a:r>
            <a:r>
              <a:rPr lang="ru-RU" sz="2200" b="1" dirty="0" smtClean="0"/>
              <a:t>зеленой массой в течение всего вегетационного периода в каждом хозяйстве планируют </a:t>
            </a:r>
            <a:r>
              <a:rPr lang="ru-RU" sz="2200" b="1" dirty="0" smtClean="0"/>
              <a:t>возделывание </a:t>
            </a:r>
            <a:r>
              <a:rPr lang="ru-RU" sz="2200" b="1" dirty="0" smtClean="0"/>
              <a:t>кормовых культур, уборку которых можно проводить в разные сроки. </a:t>
            </a:r>
            <a:endParaRPr lang="ru-RU" sz="2200" b="1" dirty="0" smtClean="0"/>
          </a:p>
          <a:p>
            <a:r>
              <a:rPr lang="ru-RU" sz="2200" b="1" dirty="0" smtClean="0"/>
              <a:t>Культуры </a:t>
            </a:r>
            <a:r>
              <a:rPr lang="ru-RU" sz="2200" b="1" dirty="0" smtClean="0"/>
              <a:t>сырьевого конвейера должны отвечать следующим требованиям: </a:t>
            </a:r>
            <a:endParaRPr lang="ru-RU" sz="2200" b="1" dirty="0" smtClean="0"/>
          </a:p>
          <a:p>
            <a:pPr>
              <a:buNone/>
            </a:pPr>
            <a:r>
              <a:rPr lang="ru-RU" sz="2200" b="1" dirty="0" smtClean="0"/>
              <a:t>-</a:t>
            </a:r>
            <a:r>
              <a:rPr lang="ru-RU" sz="2200" b="1" dirty="0" smtClean="0"/>
              <a:t>иметь высокое </a:t>
            </a:r>
            <a:r>
              <a:rPr lang="ru-RU" sz="2200" b="1" dirty="0" smtClean="0"/>
              <a:t>содержание протеина и каротина, </a:t>
            </a:r>
            <a:endParaRPr lang="ru-RU" sz="2200" b="1" dirty="0" smtClean="0"/>
          </a:p>
          <a:p>
            <a:pPr>
              <a:buNone/>
            </a:pPr>
            <a:r>
              <a:rPr lang="ru-RU" sz="2200" b="1" dirty="0" smtClean="0"/>
              <a:t>-</a:t>
            </a:r>
            <a:r>
              <a:rPr lang="ru-RU" sz="2200" b="1" dirty="0" smtClean="0"/>
              <a:t>за вегетационный </a:t>
            </a:r>
            <a:r>
              <a:rPr lang="ru-RU" sz="2200" b="1" dirty="0" smtClean="0"/>
              <a:t>период давать несколько укосов, </a:t>
            </a:r>
            <a:endParaRPr lang="ru-RU" sz="2200" b="1" dirty="0" smtClean="0"/>
          </a:p>
          <a:p>
            <a:pPr>
              <a:buNone/>
            </a:pPr>
            <a:r>
              <a:rPr lang="ru-RU" sz="2200" b="1" dirty="0" smtClean="0"/>
              <a:t>-</a:t>
            </a:r>
            <a:r>
              <a:rPr lang="ru-RU" sz="2200" b="1" dirty="0" smtClean="0"/>
              <a:t>быстро отрастать </a:t>
            </a:r>
            <a:r>
              <a:rPr lang="ru-RU" sz="2200" b="1" dirty="0" smtClean="0"/>
              <a:t>после </a:t>
            </a:r>
            <a:r>
              <a:rPr lang="ru-RU" sz="2200" b="1" dirty="0" smtClean="0"/>
              <a:t>скашивания,</a:t>
            </a:r>
          </a:p>
          <a:p>
            <a:pPr>
              <a:buNone/>
            </a:pPr>
            <a:r>
              <a:rPr lang="ru-RU" sz="2200" b="1" dirty="0" smtClean="0"/>
              <a:t>-</a:t>
            </a:r>
            <a:r>
              <a:rPr lang="ru-RU" sz="2200" b="1" dirty="0" smtClean="0"/>
              <a:t>иметь </a:t>
            </a:r>
            <a:r>
              <a:rPr lang="ru-RU" sz="2200" b="1" dirty="0" smtClean="0"/>
              <a:t>невысокое </a:t>
            </a:r>
            <a:r>
              <a:rPr lang="ru-RU" sz="2200" b="1" dirty="0" smtClean="0"/>
              <a:t>содержание </a:t>
            </a:r>
            <a:r>
              <a:rPr lang="ru-RU" sz="2200" b="1" dirty="0" smtClean="0"/>
              <a:t>клетчатки. </a:t>
            </a:r>
            <a:endParaRPr lang="ru-RU" sz="2200" b="1" dirty="0" smtClean="0"/>
          </a:p>
          <a:p>
            <a:pPr>
              <a:buNone/>
            </a:pPr>
            <a:r>
              <a:rPr lang="ru-RU" sz="2200" b="1" dirty="0" smtClean="0"/>
              <a:t>Этими </a:t>
            </a:r>
            <a:r>
              <a:rPr lang="ru-RU" sz="2200" b="1" dirty="0" smtClean="0"/>
              <a:t>свойствами </a:t>
            </a:r>
            <a:r>
              <a:rPr lang="ru-RU" sz="2200" b="1" dirty="0" smtClean="0"/>
              <a:t>характеризуются </a:t>
            </a:r>
            <a:r>
              <a:rPr lang="ru-RU" sz="2200" b="1" dirty="0" smtClean="0"/>
              <a:t>многолетние и однолетние злаково-бобовые травосмеси и </a:t>
            </a:r>
            <a:r>
              <a:rPr lang="ru-RU" sz="2200" b="1" dirty="0" smtClean="0"/>
              <a:t>злаковые </a:t>
            </a:r>
            <a:r>
              <a:rPr lang="ru-RU" sz="2200" b="1" dirty="0" smtClean="0"/>
              <a:t>травы, а также зеленая масса естественных </a:t>
            </a:r>
            <a:r>
              <a:rPr lang="ru-RU" sz="2200" b="1" dirty="0" smtClean="0"/>
              <a:t>угодий </a:t>
            </a:r>
            <a:r>
              <a:rPr lang="ru-RU" sz="2200" b="1" dirty="0" smtClean="0"/>
              <a:t>и других культур.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Хранение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txBody>
          <a:bodyPr>
            <a:normAutofit lnSpcReduction="10000"/>
          </a:bodyPr>
          <a:lstStyle/>
          <a:p>
            <a:r>
              <a:rPr lang="ru-RU" sz="2000" b="1" dirty="0" smtClean="0"/>
              <a:t>Гранулирование и брикетирование искусственно обезвоженных кормов уменьшает потребность в </a:t>
            </a:r>
            <a:r>
              <a:rPr lang="ru-RU" sz="2000" b="1" dirty="0" smtClean="0"/>
              <a:t>хранилищах</a:t>
            </a:r>
            <a:r>
              <a:rPr lang="ru-RU" sz="2000" b="1" dirty="0" smtClean="0"/>
              <a:t>, повышает транспортабельность и </a:t>
            </a:r>
            <a:r>
              <a:rPr lang="ru-RU" sz="2000" b="1" dirty="0" smtClean="0"/>
              <a:t>способствует </a:t>
            </a:r>
            <a:r>
              <a:rPr lang="ru-RU" sz="2000" b="1" dirty="0" smtClean="0"/>
              <a:t>лучшему сохранению питательных веществ в </a:t>
            </a:r>
            <a:r>
              <a:rPr lang="ru-RU" sz="2000" b="1" dirty="0" smtClean="0"/>
              <a:t>результате </a:t>
            </a:r>
            <a:r>
              <a:rPr lang="ru-RU" sz="2000" b="1" dirty="0" smtClean="0"/>
              <a:t>вытеснения воздуха из массы, что замедляет окислительные процессы.</a:t>
            </a:r>
          </a:p>
          <a:p>
            <a:r>
              <a:rPr lang="ru-RU" sz="2000" b="1" dirty="0" smtClean="0"/>
              <a:t>Для гранулирования травяной муки используют </a:t>
            </a:r>
            <a:r>
              <a:rPr lang="ru-RU" sz="2000" b="1" dirty="0" err="1" smtClean="0"/>
              <a:t>грануляторы</a:t>
            </a:r>
            <a:r>
              <a:rPr lang="ru-RU" sz="2000" b="1" dirty="0" smtClean="0"/>
              <a:t> отечественного производства типа ОГМ-0,8 и ОГМ-1,5, а для резки — брикетные прессы типа ОКС-2 и ОПК-2.</a:t>
            </a:r>
          </a:p>
          <a:p>
            <a:r>
              <a:rPr lang="ru-RU" sz="2000" b="1" dirty="0" smtClean="0"/>
              <a:t>Травяную муку и резку скармливают животным в течение продолжительного времени. </a:t>
            </a:r>
            <a:r>
              <a:rPr lang="ru-RU" sz="2000" b="1" dirty="0" smtClean="0"/>
              <a:t>Гранулирование </a:t>
            </a:r>
            <a:r>
              <a:rPr lang="ru-RU" sz="2000" b="1" dirty="0" smtClean="0"/>
              <a:t>травяной муки повышает сохранность каротина на 10—15 %.</a:t>
            </a:r>
          </a:p>
          <a:p>
            <a:r>
              <a:rPr lang="ru-RU" sz="2000" b="1" dirty="0" smtClean="0"/>
              <a:t>В складских помещениях травяная мука может храниться в закромах насыпью и в штабелях, предварительно </a:t>
            </a:r>
            <a:r>
              <a:rPr lang="ru-RU" sz="2000" b="1" dirty="0" err="1" smtClean="0"/>
              <a:t>затаренная</a:t>
            </a:r>
            <a:r>
              <a:rPr lang="ru-RU" sz="2000" b="1" dirty="0" smtClean="0"/>
              <a:t> в льняные, полиэтиленовые или бумажные мешки. Каротин лучше сохраняется в бумажных мешках.</a:t>
            </a:r>
          </a:p>
          <a:p>
            <a:r>
              <a:rPr lang="ru-RU" sz="2000" b="1" dirty="0" smtClean="0"/>
              <a:t>Температура окружающего воздуха оказывает влияние на сохранность каротина в травяной муке. </a:t>
            </a:r>
          </a:p>
          <a:p>
            <a:r>
              <a:rPr lang="ru-RU" sz="2000" b="1" dirty="0" smtClean="0"/>
              <a:t>Повышенная влажность в складских помещениях увеличивает в травяной муке содержание влаги, что приводит к ее порче — развитию плесеней, </a:t>
            </a:r>
            <a:r>
              <a:rPr lang="ru-RU" sz="2000" b="1" dirty="0" smtClean="0"/>
              <a:t>слеживанию </a:t>
            </a:r>
            <a:r>
              <a:rPr lang="ru-RU" sz="2000" b="1" dirty="0" smtClean="0"/>
              <a:t>и самонагреванию.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917</Words>
  <Application>Microsoft Office PowerPoint</Application>
  <PresentationFormat>Экран (4:3)</PresentationFormat>
  <Paragraphs>60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Производство травяной муки</vt:lpstr>
      <vt:lpstr>продолжение</vt:lpstr>
      <vt:lpstr>Технология приготовления травяной муки</vt:lpstr>
      <vt:lpstr>Технологический процесс производства травяной муки</vt:lpstr>
      <vt:lpstr>Требования к качеству муки и брикетов</vt:lpstr>
      <vt:lpstr>Факторы, влияющие на качество травяной муки. </vt:lpstr>
      <vt:lpstr>Хранение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Производство травяной муки</dc:title>
  <dc:creator>2016</dc:creator>
  <cp:lastModifiedBy>2016</cp:lastModifiedBy>
  <cp:revision>11</cp:revision>
  <dcterms:created xsi:type="dcterms:W3CDTF">2019-12-25T15:23:38Z</dcterms:created>
  <dcterms:modified xsi:type="dcterms:W3CDTF">2019-12-25T17:46:39Z</dcterms:modified>
</cp:coreProperties>
</file>